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7"/>
  </p:notesMasterIdLst>
  <p:handoutMasterIdLst>
    <p:handoutMasterId r:id="rId18"/>
  </p:handoutMasterIdLst>
  <p:sldIdLst>
    <p:sldId id="446" r:id="rId5"/>
    <p:sldId id="464" r:id="rId6"/>
    <p:sldId id="448" r:id="rId7"/>
    <p:sldId id="465" r:id="rId8"/>
    <p:sldId id="450" r:id="rId9"/>
    <p:sldId id="466" r:id="rId10"/>
    <p:sldId id="452" r:id="rId11"/>
    <p:sldId id="467" r:id="rId12"/>
    <p:sldId id="468" r:id="rId13"/>
    <p:sldId id="453" r:id="rId14"/>
    <p:sldId id="469" r:id="rId15"/>
    <p:sldId id="463" r:id="rId16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281"/>
  </p:normalViewPr>
  <p:slideViewPr>
    <p:cSldViewPr snapToGrid="0">
      <p:cViewPr varScale="1">
        <p:scale>
          <a:sx n="121" d="100"/>
          <a:sy n="121" d="100"/>
        </p:scale>
        <p:origin x="200" y="296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11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7194463-BB47-4B36-91B7-153B258F4D90}" type="datetime1">
              <a:rPr lang="en-GB" smtClean="0"/>
              <a:t>17/09/2022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2004FE7-BA7C-4FF4-9756-C6A1F2BCA3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8101A6-4DD6-450C-BDEC-5915490A5285}" type="datetime1">
              <a:rPr lang="en-GB" noProof="0" smtClean="0"/>
              <a:t>17/09/2022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83F1C3-4FA3-4491-97F4-43CA9C8BDF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 rtlCol="0"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rtlCol="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 rtlCol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 rtlCol="0"/>
          <a:lstStyle>
            <a:lvl1pPr>
              <a:lnSpc>
                <a:spcPts val="4600"/>
              </a:lnSpc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 rtlCol="0"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 rtlCol="0"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rtlCol="0"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A1EFD6E-39BF-4D74-9381-BC19FCC78926}" type="datetime1">
              <a:rPr lang="en-GB" noProof="0" smtClean="0"/>
              <a:t>17/09/2022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F3EA5D2-BB7B-454C-AD60-E7ADCC7B837E}" type="datetime1">
              <a:rPr lang="en-GB" noProof="0" smtClean="0"/>
              <a:t>17/09/2022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6B77B7B-98A2-43E7-B343-92483A4C89E0}" type="datetime1">
              <a:rPr lang="en-GB" noProof="0" smtClean="0"/>
              <a:t>17/09/2022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799F4B1-797B-4E32-8DB8-780E3DFC7B73}" type="datetime1">
              <a:rPr lang="en-GB" noProof="0" smtClean="0"/>
              <a:t>17/09/2022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 fontScale="90000"/>
          </a:bodyPr>
          <a:lstStyle/>
          <a:p>
            <a:pPr rtl="0"/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Lab-3</a:t>
            </a:r>
            <a:b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GB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V.Sai</a:t>
            </a:r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GB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Srikar</a:t>
            </a:r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(Se20UARI164)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171F07-DFFD-886E-B1A2-FD6194965FEE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OUTPUT-:(OPENCV)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9F4436-A094-3B6D-2D2A-3B9DE6198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067" y="1198618"/>
            <a:ext cx="2504747" cy="26183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0D703D-3A16-5C2D-3D5C-0E8079F04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207" y="1192910"/>
            <a:ext cx="2648606" cy="26240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BDC3B6-74E9-8392-1844-37BDA88B2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7529" y="1192909"/>
            <a:ext cx="2590268" cy="26183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9F11B25-06AE-B560-F5CD-24E0D8E1A2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8513" y="1192908"/>
            <a:ext cx="2599190" cy="261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91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171F07-DFFD-886E-B1A2-FD6194965FEE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OUTPUT-:(NUMPY)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AB8CC6-C8B4-58BA-3C34-80BFBD5D4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72" y="1095267"/>
            <a:ext cx="3071649" cy="30602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702C75-1690-1A35-FEEE-1FEF8364A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555" y="1011323"/>
            <a:ext cx="3116042" cy="31442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5F046F-C841-DE1A-9D5C-2B87AC8D4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9331" y="1095267"/>
            <a:ext cx="3071649" cy="30772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772EF8D-9C57-1B7F-812B-E93F283F5A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5119" y="3258207"/>
            <a:ext cx="3071649" cy="317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222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7" descr="Abstract image of curvy lines">
            <a:extLst>
              <a:ext uri="{FF2B5EF4-FFF2-40B4-BE49-F238E27FC236}">
                <a16:creationId xmlns:a16="http://schemas.microsoft.com/office/drawing/2014/main" id="{292F49C5-5CDF-646B-D8CC-29E070D532D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B7DA0A-2E62-EE9E-70A0-B82D21D95B10}"/>
              </a:ext>
            </a:extLst>
          </p:cNvPr>
          <p:cNvSpPr txBox="1"/>
          <p:nvPr/>
        </p:nvSpPr>
        <p:spPr>
          <a:xfrm>
            <a:off x="2843048" y="2165131"/>
            <a:ext cx="65059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THANK YOU </a:t>
            </a:r>
          </a:p>
          <a:p>
            <a:pPr algn="ctr"/>
            <a:r>
              <a:rPr lang="en-US" sz="3200" dirty="0"/>
              <a:t>You can find the code at -: </a:t>
            </a:r>
          </a:p>
          <a:p>
            <a:pPr algn="ctr"/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/Baka-14/</a:t>
            </a:r>
            <a:r>
              <a:rPr lang="en-US" sz="2000" dirty="0" err="1"/>
              <a:t>Digital_Image_processing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92110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B2354-F987-9BDE-84F1-77BD6C8B48C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9982" y="1818167"/>
            <a:ext cx="8804735" cy="3636702"/>
          </a:xfrm>
        </p:spPr>
        <p:txBody>
          <a:bodyPr/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import cv2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from matplotlib import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pyplot</a:t>
            </a:r>
            <a:r>
              <a:rPr lang="en-IN" b="0" dirty="0">
                <a:effectLst/>
                <a:latin typeface="Menlo" panose="020B0609030804020204" pitchFamily="49" charset="0"/>
              </a:rPr>
              <a:t> as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plt</a:t>
            </a:r>
            <a:r>
              <a:rPr lang="en-IN" b="0" dirty="0"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 = cv2.imread('lab3/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nightsky.png</a:t>
            </a:r>
            <a:r>
              <a:rPr lang="en-IN" b="0" dirty="0">
                <a:effectLst/>
                <a:latin typeface="Menlo" panose="020B0609030804020204" pitchFamily="49" charset="0"/>
              </a:rPr>
              <a:t>')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plt.hist</a:t>
            </a:r>
            <a:r>
              <a:rPr lang="en-IN" b="0" dirty="0">
                <a:effectLst/>
                <a:latin typeface="Menlo" panose="020B0609030804020204" pitchFamily="49" charset="0"/>
              </a:rPr>
              <a:t>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img.ravel</a:t>
            </a:r>
            <a:r>
              <a:rPr lang="en-IN" b="0" dirty="0">
                <a:effectLst/>
                <a:latin typeface="Menlo" panose="020B0609030804020204" pitchFamily="49" charset="0"/>
              </a:rPr>
              <a:t>(),256,[0,256])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plt.show</a:t>
            </a:r>
            <a:r>
              <a:rPr lang="en-IN" b="0" dirty="0">
                <a:effectLst/>
                <a:latin typeface="Menlo" panose="020B0609030804020204" pitchFamily="49" charset="0"/>
              </a:rPr>
              <a:t>()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color</a:t>
            </a:r>
            <a:r>
              <a:rPr lang="en-IN" b="0" dirty="0">
                <a:effectLst/>
                <a:latin typeface="Menlo" panose="020B0609030804020204" pitchFamily="49" charset="0"/>
              </a:rPr>
              <a:t> = ('</a:t>
            </a:r>
            <a:r>
              <a:rPr lang="en-IN" b="0" dirty="0" err="1">
                <a:effectLst/>
                <a:latin typeface="Menlo" panose="020B0609030804020204" pitchFamily="49" charset="0"/>
              </a:rPr>
              <a:t>b','g','r</a:t>
            </a:r>
            <a:r>
              <a:rPr lang="en-IN" b="0" dirty="0">
                <a:effectLst/>
                <a:latin typeface="Menlo" panose="020B0609030804020204" pitchFamily="49" charset="0"/>
              </a:rPr>
              <a:t>')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for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i,col</a:t>
            </a:r>
            <a:r>
              <a:rPr lang="en-IN" b="0" dirty="0">
                <a:effectLst/>
                <a:latin typeface="Menlo" panose="020B0609030804020204" pitchFamily="49" charset="0"/>
              </a:rPr>
              <a:t> in enumerate(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color</a:t>
            </a:r>
            <a:r>
              <a:rPr lang="en-IN" b="0" dirty="0"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histr</a:t>
            </a:r>
            <a:r>
              <a:rPr lang="en-IN" b="0" dirty="0">
                <a:effectLst/>
                <a:latin typeface="Menlo" panose="020B0609030804020204" pitchFamily="49" charset="0"/>
              </a:rPr>
              <a:t> = cv2.calcHist([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],[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</a:t>
            </a:r>
            <a:r>
              <a:rPr lang="en-IN" b="0" dirty="0">
                <a:effectLst/>
                <a:latin typeface="Menlo" panose="020B0609030804020204" pitchFamily="49" charset="0"/>
              </a:rPr>
              <a:t>],None,[256],[0,256])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plt.plot</a:t>
            </a:r>
            <a:r>
              <a:rPr lang="en-IN" b="0" dirty="0">
                <a:effectLst/>
                <a:latin typeface="Menlo" panose="020B0609030804020204" pitchFamily="49" charset="0"/>
              </a:rPr>
              <a:t>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histr,color</a:t>
            </a:r>
            <a:r>
              <a:rPr lang="en-IN" b="0" dirty="0">
                <a:effectLst/>
                <a:latin typeface="Menlo" panose="020B0609030804020204" pitchFamily="49" charset="0"/>
              </a:rPr>
              <a:t> = col)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plt.xlim</a:t>
            </a:r>
            <a:r>
              <a:rPr lang="en-IN" b="0" dirty="0">
                <a:effectLst/>
                <a:latin typeface="Menlo" panose="020B0609030804020204" pitchFamily="49" charset="0"/>
              </a:rPr>
              <a:t>([0,256])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plt.show</a:t>
            </a:r>
            <a:r>
              <a:rPr lang="en-IN" b="0" dirty="0">
                <a:effectLst/>
                <a:latin typeface="Menlo" panose="020B0609030804020204" pitchFamily="49" charset="0"/>
              </a:rPr>
              <a:t>()</a:t>
            </a:r>
          </a:p>
          <a:p>
            <a:endParaRPr lang="en-US" dirty="0"/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76FEA3C8-83C3-FB5A-71FF-A78CA30AE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Histogram Calculation and plot line</a:t>
            </a:r>
          </a:p>
        </p:txBody>
      </p:sp>
    </p:spTree>
    <p:extLst>
      <p:ext uri="{BB962C8B-B14F-4D97-AF65-F5344CB8AC3E}">
        <p14:creationId xmlns:p14="http://schemas.microsoft.com/office/powerpoint/2010/main" val="1312646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A9E0D25-F550-366F-3331-0C1254380A90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6BE9F9-355F-1DA1-E06B-30B47C27D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111" y="1499134"/>
            <a:ext cx="4220710" cy="35784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CAE5AE-44C7-D8D6-398B-11266D96C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467" y="1499134"/>
            <a:ext cx="4220710" cy="364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478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B2354-F987-9BDE-84F1-77BD6C8B48C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9982" y="1818166"/>
            <a:ext cx="8888818" cy="4456509"/>
          </a:xfrm>
        </p:spPr>
        <p:txBody>
          <a:bodyPr/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import cv2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from matplotlib import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pyplot</a:t>
            </a:r>
            <a:r>
              <a:rPr lang="en-IN" b="0" dirty="0">
                <a:effectLst/>
                <a:latin typeface="Menlo" panose="020B0609030804020204" pitchFamily="49" charset="0"/>
              </a:rPr>
              <a:t> as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plt</a:t>
            </a:r>
            <a:r>
              <a:rPr lang="en-IN" b="0" dirty="0"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import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numpy</a:t>
            </a:r>
            <a:r>
              <a:rPr lang="en-IN" b="0" dirty="0">
                <a:effectLst/>
                <a:latin typeface="Menlo" panose="020B0609030804020204" pitchFamily="49" charset="0"/>
              </a:rPr>
              <a:t> as np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 = cv2.imread("lab3/nightsky.png",0)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create a mask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mask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np.zeros</a:t>
            </a:r>
            <a:r>
              <a:rPr lang="en-IN" b="0" dirty="0">
                <a:effectLst/>
                <a:latin typeface="Menlo" panose="020B0609030804020204" pitchFamily="49" charset="0"/>
              </a:rPr>
              <a:t>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img.shape</a:t>
            </a:r>
            <a:r>
              <a:rPr lang="en-IN" b="0" dirty="0">
                <a:effectLst/>
                <a:latin typeface="Menlo" panose="020B0609030804020204" pitchFamily="49" charset="0"/>
              </a:rPr>
              <a:t>[:2], np.uint8)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mask[100:300, 100:400] = 255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masked_img</a:t>
            </a:r>
            <a:r>
              <a:rPr lang="en-IN" b="0" dirty="0">
                <a:effectLst/>
                <a:latin typeface="Menlo" panose="020B0609030804020204" pitchFamily="49" charset="0"/>
              </a:rPr>
              <a:t> = cv2.bitwise_and(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img,img,mask</a:t>
            </a:r>
            <a:r>
              <a:rPr lang="en-IN" b="0" dirty="0">
                <a:effectLst/>
                <a:latin typeface="Menlo" panose="020B0609030804020204" pitchFamily="49" charset="0"/>
              </a:rPr>
              <a:t> = mask)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hist_full</a:t>
            </a:r>
            <a:r>
              <a:rPr lang="en-IN" b="0" dirty="0">
                <a:effectLst/>
                <a:latin typeface="Menlo" panose="020B0609030804020204" pitchFamily="49" charset="0"/>
              </a:rPr>
              <a:t> = cv2.calcHist([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],[0],None,[256],[0,256])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hist_mask</a:t>
            </a:r>
            <a:r>
              <a:rPr lang="en-IN" b="0" dirty="0">
                <a:effectLst/>
                <a:latin typeface="Menlo" panose="020B0609030804020204" pitchFamily="49" charset="0"/>
              </a:rPr>
              <a:t> = cv2.calcHist([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],[0],mask,[256],[0,256])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plt.subplot</a:t>
            </a:r>
            <a:r>
              <a:rPr lang="en-IN" b="0" dirty="0">
                <a:effectLst/>
                <a:latin typeface="Menlo" panose="020B0609030804020204" pitchFamily="49" charset="0"/>
              </a:rPr>
              <a:t>(221),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plt.imshow</a:t>
            </a:r>
            <a:r>
              <a:rPr lang="en-IN" b="0" dirty="0">
                <a:effectLst/>
                <a:latin typeface="Menlo" panose="020B0609030804020204" pitchFamily="49" charset="0"/>
              </a:rPr>
              <a:t>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"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")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plt.subplot</a:t>
            </a:r>
            <a:r>
              <a:rPr lang="en-IN" b="0" dirty="0">
                <a:effectLst/>
                <a:latin typeface="Menlo" panose="020B0609030804020204" pitchFamily="49" charset="0"/>
              </a:rPr>
              <a:t>(222),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plt.imshow</a:t>
            </a:r>
            <a:r>
              <a:rPr lang="en-IN" b="0" dirty="0">
                <a:effectLst/>
                <a:latin typeface="Menlo" panose="020B0609030804020204" pitchFamily="49" charset="0"/>
              </a:rPr>
              <a:t>(mask,"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")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plt.subplot</a:t>
            </a:r>
            <a:r>
              <a:rPr lang="en-IN" b="0" dirty="0">
                <a:effectLst/>
                <a:latin typeface="Menlo" panose="020B0609030804020204" pitchFamily="49" charset="0"/>
              </a:rPr>
              <a:t>(223),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plt.imshow</a:t>
            </a:r>
            <a:r>
              <a:rPr lang="en-IN" b="0" dirty="0">
                <a:effectLst/>
                <a:latin typeface="Menlo" panose="020B0609030804020204" pitchFamily="49" charset="0"/>
              </a:rPr>
              <a:t>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masked_img</a:t>
            </a:r>
            <a:r>
              <a:rPr lang="en-IN" b="0" dirty="0">
                <a:effectLst/>
                <a:latin typeface="Menlo" panose="020B0609030804020204" pitchFamily="49" charset="0"/>
              </a:rPr>
              <a:t>, "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")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plt.subplot</a:t>
            </a:r>
            <a:r>
              <a:rPr lang="en-IN" b="0" dirty="0">
                <a:effectLst/>
                <a:latin typeface="Menlo" panose="020B0609030804020204" pitchFamily="49" charset="0"/>
              </a:rPr>
              <a:t>(224),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plt.plot</a:t>
            </a:r>
            <a:r>
              <a:rPr lang="en-IN" b="0" dirty="0">
                <a:effectLst/>
                <a:latin typeface="Menlo" panose="020B0609030804020204" pitchFamily="49" charset="0"/>
              </a:rPr>
              <a:t>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hist_full</a:t>
            </a:r>
            <a:r>
              <a:rPr lang="en-IN" b="0" dirty="0">
                <a:effectLst/>
                <a:latin typeface="Menlo" panose="020B0609030804020204" pitchFamily="49" charset="0"/>
              </a:rPr>
              <a:t>),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plt.plot</a:t>
            </a:r>
            <a:r>
              <a:rPr lang="en-IN" b="0" dirty="0">
                <a:effectLst/>
                <a:latin typeface="Menlo" panose="020B0609030804020204" pitchFamily="49" charset="0"/>
              </a:rPr>
              <a:t>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hist_mask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plt.xlim</a:t>
            </a:r>
            <a:r>
              <a:rPr lang="en-IN" b="0" dirty="0">
                <a:effectLst/>
                <a:latin typeface="Menlo" panose="020B0609030804020204" pitchFamily="49" charset="0"/>
              </a:rPr>
              <a:t>([0,256])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plt.show</a:t>
            </a:r>
            <a:r>
              <a:rPr lang="en-IN" b="0" dirty="0">
                <a:effectLst/>
                <a:latin typeface="Menlo" panose="020B0609030804020204" pitchFamily="49" charset="0"/>
              </a:rPr>
              <a:t>()</a:t>
            </a:r>
          </a:p>
          <a:p>
            <a:endParaRPr lang="en-US" dirty="0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C147F5AB-18F1-182B-B8FE-B4A84262D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Histogram with and without mask</a:t>
            </a:r>
          </a:p>
        </p:txBody>
      </p:sp>
    </p:spTree>
    <p:extLst>
      <p:ext uri="{BB962C8B-B14F-4D97-AF65-F5344CB8AC3E}">
        <p14:creationId xmlns:p14="http://schemas.microsoft.com/office/powerpoint/2010/main" val="3971493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0E72C5-822E-826B-127A-3AFB9CAD5496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2C5720-C3D0-633D-27A7-F90004709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373" y="1013374"/>
            <a:ext cx="5976882" cy="500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19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B2354-F987-9BDE-84F1-77BD6C8B48C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7199" y="0"/>
            <a:ext cx="9443545" cy="4876923"/>
          </a:xfrm>
        </p:spPr>
        <p:txBody>
          <a:bodyPr/>
          <a:lstStyle/>
          <a:p>
            <a:r>
              <a:rPr lang="en-IN" sz="1050" b="0" dirty="0">
                <a:effectLst/>
                <a:latin typeface="Menlo" panose="020B0609030804020204" pitchFamily="49" charset="0"/>
              </a:rPr>
              <a:t>import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numpy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as np</a:t>
            </a:r>
          </a:p>
          <a:p>
            <a:r>
              <a:rPr lang="en-IN" sz="1050" b="0" dirty="0">
                <a:effectLst/>
                <a:latin typeface="Menlo" panose="020B0609030804020204" pitchFamily="49" charset="0"/>
              </a:rPr>
              <a:t>import cv2 as cv</a:t>
            </a:r>
          </a:p>
          <a:p>
            <a:r>
              <a:rPr lang="en-IN" sz="1050" b="0" dirty="0">
                <a:effectLst/>
                <a:latin typeface="Menlo" panose="020B0609030804020204" pitchFamily="49" charset="0"/>
              </a:rPr>
              <a:t>from matplotlib import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pyplot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as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plt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</a:t>
            </a:r>
          </a:p>
          <a:p>
            <a:br>
              <a:rPr lang="en-IN" sz="1050" b="0" dirty="0">
                <a:effectLst/>
                <a:latin typeface="Menlo" panose="020B0609030804020204" pitchFamily="49" charset="0"/>
              </a:rPr>
            </a:br>
            <a:r>
              <a:rPr lang="en-IN" sz="1050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cv.imread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('lab3/nightsky.png',0)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hist,bins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np.histogram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img.flatten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(),256,[0,256])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cdf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hist.cumsum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cdf_normalized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cdf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* float(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hist.max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()) /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cdf.max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() </a:t>
            </a:r>
          </a:p>
          <a:p>
            <a:br>
              <a:rPr lang="en-IN" sz="1050" b="0" dirty="0">
                <a:effectLst/>
                <a:latin typeface="Menlo" panose="020B0609030804020204" pitchFamily="49" charset="0"/>
              </a:rPr>
            </a:br>
            <a:r>
              <a:rPr lang="en-IN" sz="1050" b="0" dirty="0" err="1">
                <a:effectLst/>
                <a:latin typeface="Menlo" panose="020B0609030804020204" pitchFamily="49" charset="0"/>
              </a:rPr>
              <a:t>plt.plot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cdf_normalized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,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color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'b')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plt.hist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img.flatten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(),256,[0,256],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color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'r')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plt.xlim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([0,256])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plt.legend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(('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cdf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','histogram'),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loc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'upper left')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plt.show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() </a:t>
            </a:r>
          </a:p>
          <a:p>
            <a:br>
              <a:rPr lang="en-IN" sz="1050" b="0" dirty="0">
                <a:effectLst/>
                <a:latin typeface="Menlo" panose="020B0609030804020204" pitchFamily="49" charset="0"/>
              </a:rPr>
            </a:br>
            <a:r>
              <a:rPr lang="en-IN" sz="1050" b="0" dirty="0" err="1">
                <a:effectLst/>
                <a:latin typeface="Menlo" panose="020B0609030804020204" pitchFamily="49" charset="0"/>
              </a:rPr>
              <a:t>cdf_m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np.ma.masked_equal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(cdf,0)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cdf_m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(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cdf_m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-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cdf_m.min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())*255/(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cdf_m.max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()-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cdf_m.min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())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cdf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np.ma.filled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(cdf_m,0).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astype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('uint8')</a:t>
            </a:r>
          </a:p>
          <a:p>
            <a:r>
              <a:rPr lang="en-IN" sz="1050" b="0" dirty="0">
                <a:effectLst/>
                <a:latin typeface="Menlo" panose="020B0609030804020204" pitchFamily="49" charset="0"/>
              </a:rPr>
              <a:t>img2 =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cdf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[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] </a:t>
            </a:r>
          </a:p>
          <a:p>
            <a:br>
              <a:rPr lang="en-IN" sz="1050" b="0" dirty="0">
                <a:effectLst/>
                <a:latin typeface="Menlo" panose="020B0609030804020204" pitchFamily="49" charset="0"/>
              </a:rPr>
            </a:br>
            <a:r>
              <a:rPr lang="en-IN" sz="1050" b="0" dirty="0" err="1">
                <a:effectLst/>
                <a:latin typeface="Menlo" panose="020B0609030804020204" pitchFamily="49" charset="0"/>
              </a:rPr>
              <a:t>cv.imshow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("histogram equalization",img2)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cv.waitKey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(0)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cv.destroyAllWindows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()</a:t>
            </a:r>
          </a:p>
          <a:p>
            <a:br>
              <a:rPr lang="en-IN" sz="1050" b="0" dirty="0">
                <a:effectLst/>
                <a:latin typeface="Menlo" panose="020B0609030804020204" pitchFamily="49" charset="0"/>
              </a:rPr>
            </a:br>
            <a:r>
              <a:rPr lang="en-IN" sz="1050" b="0" dirty="0" err="1">
                <a:effectLst/>
                <a:latin typeface="Menlo" panose="020B0609030804020204" pitchFamily="49" charset="0"/>
              </a:rPr>
              <a:t>plt.plot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cdf_m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,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color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'b')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plt.hist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(img2.flatten(),256,[0,256],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color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'r')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plt.xlim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([0,256])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plt.legend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(('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cdf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','histogram'), </a:t>
            </a:r>
            <a:r>
              <a:rPr lang="en-IN" sz="1050" b="0" dirty="0" err="1">
                <a:effectLst/>
                <a:latin typeface="Menlo" panose="020B0609030804020204" pitchFamily="49" charset="0"/>
              </a:rPr>
              <a:t>loc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 = 'upper left')</a:t>
            </a:r>
          </a:p>
          <a:p>
            <a:r>
              <a:rPr lang="en-IN" sz="1050" b="0" dirty="0" err="1">
                <a:effectLst/>
                <a:latin typeface="Menlo" panose="020B0609030804020204" pitchFamily="49" charset="0"/>
              </a:rPr>
              <a:t>plt.show</a:t>
            </a:r>
            <a:r>
              <a:rPr lang="en-IN" sz="1050" b="0" dirty="0">
                <a:effectLst/>
                <a:latin typeface="Menlo" panose="020B0609030804020204" pitchFamily="49" charset="0"/>
              </a:rPr>
              <a:t>() </a:t>
            </a:r>
          </a:p>
          <a:p>
            <a:br>
              <a:rPr lang="en-IN" sz="1050" b="0" dirty="0">
                <a:effectLst/>
                <a:latin typeface="Menlo" panose="020B0609030804020204" pitchFamily="49" charset="0"/>
              </a:rPr>
            </a:br>
            <a:br>
              <a:rPr lang="en-IN" sz="1050" b="0" dirty="0">
                <a:effectLst/>
                <a:latin typeface="Menlo" panose="020B0609030804020204" pitchFamily="49" charset="0"/>
              </a:rPr>
            </a:br>
            <a:br>
              <a:rPr lang="en-IN" sz="1050" b="0" dirty="0">
                <a:effectLst/>
                <a:latin typeface="Menlo" panose="020B0609030804020204" pitchFamily="49" charset="0"/>
              </a:rPr>
            </a:br>
            <a:br>
              <a:rPr lang="en-IN" sz="1050" b="0" dirty="0">
                <a:effectLst/>
                <a:latin typeface="Menlo" panose="020B0609030804020204" pitchFamily="49" charset="0"/>
              </a:rPr>
            </a:br>
            <a:br>
              <a:rPr lang="en-IN" sz="1050" b="0" dirty="0">
                <a:effectLst/>
                <a:latin typeface="Menlo" panose="020B0609030804020204" pitchFamily="49" charset="0"/>
              </a:rPr>
            </a:br>
            <a:endParaRPr lang="en-IN" sz="1050" b="0" dirty="0">
              <a:effectLst/>
              <a:latin typeface="Menlo" panose="020B0609030804020204" pitchFamily="49" charset="0"/>
            </a:endParaRPr>
          </a:p>
          <a:p>
            <a:endParaRPr lang="en-US" sz="1050" dirty="0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C147F5AB-18F1-182B-B8FE-B4A84262D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4262" y="914400"/>
            <a:ext cx="5777756" cy="90376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Histogram EQUALIZATION</a:t>
            </a:r>
          </a:p>
        </p:txBody>
      </p:sp>
    </p:spTree>
    <p:extLst>
      <p:ext uri="{BB962C8B-B14F-4D97-AF65-F5344CB8AC3E}">
        <p14:creationId xmlns:p14="http://schemas.microsoft.com/office/powerpoint/2010/main" val="2798261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ECF002-3EF1-A218-9D2D-01870F3F761B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5315CA-0368-FB5A-9D72-F0C32C58C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39" y="1080646"/>
            <a:ext cx="3699641" cy="31282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B44AE8-7BE0-E62B-D7A5-CCCA0117D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511" y="1207687"/>
            <a:ext cx="3571648" cy="30123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0AA881-AA02-2E30-69C6-A5BF560DE51A}"/>
              </a:ext>
            </a:extLst>
          </p:cNvPr>
          <p:cNvSpPr txBox="1"/>
          <p:nvPr/>
        </p:nvSpPr>
        <p:spPr>
          <a:xfrm>
            <a:off x="1524000" y="5885793"/>
            <a:ext cx="5037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RANGE OF THE HISTOGRAM IS INCREASED</a:t>
            </a:r>
          </a:p>
        </p:txBody>
      </p:sp>
    </p:spTree>
    <p:extLst>
      <p:ext uri="{BB962C8B-B14F-4D97-AF65-F5344CB8AC3E}">
        <p14:creationId xmlns:p14="http://schemas.microsoft.com/office/powerpoint/2010/main" val="3103401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B2354-F987-9BDE-84F1-77BD6C8B48C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7503" y="0"/>
            <a:ext cx="10452539" cy="6653048"/>
          </a:xfrm>
        </p:spPr>
        <p:txBody>
          <a:bodyPr/>
          <a:lstStyle/>
          <a:p>
            <a:r>
              <a:rPr lang="en-IN" sz="1400" b="0" dirty="0">
                <a:effectLst/>
                <a:latin typeface="Menlo" panose="020B0609030804020204" pitchFamily="49" charset="0"/>
              </a:rPr>
              <a:t>import cv2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import 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numpy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 as np </a:t>
            </a:r>
          </a:p>
          <a:p>
            <a:br>
              <a:rPr lang="en-IN" sz="1400" b="0" dirty="0">
                <a:effectLst/>
                <a:latin typeface="Menlo" panose="020B0609030804020204" pitchFamily="49" charset="0"/>
              </a:rPr>
            </a:br>
            <a:r>
              <a:rPr lang="en-IN" sz="1400" b="0" dirty="0">
                <a:effectLst/>
                <a:latin typeface="Menlo" panose="020B0609030804020204" pitchFamily="49" charset="0"/>
              </a:rPr>
              <a:t>img1=cv2.imread("lab3/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banana.png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")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img2=cv2.imread("lab3/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apple.png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") </a:t>
            </a:r>
          </a:p>
          <a:p>
            <a:br>
              <a:rPr lang="en-IN" sz="1400" b="0" dirty="0">
                <a:effectLst/>
                <a:latin typeface="Menlo" panose="020B0609030804020204" pitchFamily="49" charset="0"/>
              </a:rPr>
            </a:br>
            <a:r>
              <a:rPr lang="en-IN" sz="1400" b="0" dirty="0">
                <a:effectLst/>
                <a:latin typeface="Menlo" panose="020B0609030804020204" pitchFamily="49" charset="0"/>
              </a:rPr>
              <a:t>#can only add images of same size 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N_img1=cv2.resize(img1,(500,500))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N_img2=cv2.resize(img2,(500,500))</a:t>
            </a:r>
          </a:p>
          <a:p>
            <a:r>
              <a:rPr lang="en-IN" sz="1400" b="0" dirty="0" err="1">
                <a:effectLst/>
                <a:latin typeface="Menlo" panose="020B0609030804020204" pitchFamily="49" charset="0"/>
              </a:rPr>
              <a:t>img_sum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=cv2.add(N_img1,N_img2) </a:t>
            </a:r>
          </a:p>
          <a:p>
            <a:r>
              <a:rPr lang="en-IN" sz="1400" b="0" dirty="0" err="1">
                <a:effectLst/>
                <a:latin typeface="Menlo" panose="020B0609030804020204" pitchFamily="49" charset="0"/>
              </a:rPr>
              <a:t>img_subtract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=cv2.subtract(N_img1,N_img2)</a:t>
            </a:r>
          </a:p>
          <a:p>
            <a:r>
              <a:rPr lang="en-IN" sz="1400" b="0" dirty="0" err="1">
                <a:effectLst/>
                <a:latin typeface="Menlo" panose="020B0609030804020204" pitchFamily="49" charset="0"/>
              </a:rPr>
              <a:t>img_mul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=cv2.multiply(N_img1,N_img2)</a:t>
            </a:r>
          </a:p>
          <a:p>
            <a:r>
              <a:rPr lang="en-IN" sz="1400" b="0" dirty="0" err="1">
                <a:effectLst/>
                <a:latin typeface="Menlo" panose="020B0609030804020204" pitchFamily="49" charset="0"/>
              </a:rPr>
              <a:t>img_div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=cv2.divide(N_img1,N_img2)</a:t>
            </a:r>
          </a:p>
          <a:p>
            <a:br>
              <a:rPr lang="en-IN" sz="1400" b="0" dirty="0">
                <a:effectLst/>
                <a:latin typeface="Menlo" panose="020B0609030804020204" pitchFamily="49" charset="0"/>
              </a:rPr>
            </a:br>
            <a:r>
              <a:rPr lang="en-IN" sz="1400" b="0" dirty="0">
                <a:effectLst/>
                <a:latin typeface="Menlo" panose="020B0609030804020204" pitchFamily="49" charset="0"/>
              </a:rPr>
              <a:t>cv2.imshow('Addition',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img_sum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cv2.imshow('Subtraction',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img_subtract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cv2.imshow('Multiplication',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img_mul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cv2.imshow('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Divison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',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img_div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br>
              <a:rPr lang="en-IN" sz="1400" b="0" dirty="0">
                <a:effectLst/>
                <a:latin typeface="Menlo" panose="020B0609030804020204" pitchFamily="49" charset="0"/>
              </a:rPr>
            </a:br>
            <a:br>
              <a:rPr lang="en-IN" sz="1400" b="0" dirty="0">
                <a:effectLst/>
                <a:latin typeface="Menlo" panose="020B0609030804020204" pitchFamily="49" charset="0"/>
              </a:rPr>
            </a:br>
            <a:endParaRPr lang="en-IN" sz="1400" b="0" dirty="0">
              <a:effectLst/>
              <a:latin typeface="Menlo" panose="020B0609030804020204" pitchFamily="49" charset="0"/>
            </a:endParaRPr>
          </a:p>
          <a:p>
            <a:endParaRPr lang="en-US" sz="1050" dirty="0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C147F5AB-18F1-182B-B8FE-B4A84262D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4262" y="914400"/>
            <a:ext cx="5777756" cy="90376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Arithmetic operations</a:t>
            </a:r>
          </a:p>
        </p:txBody>
      </p:sp>
    </p:spTree>
    <p:extLst>
      <p:ext uri="{BB962C8B-B14F-4D97-AF65-F5344CB8AC3E}">
        <p14:creationId xmlns:p14="http://schemas.microsoft.com/office/powerpoint/2010/main" val="3184584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B2354-F987-9BDE-84F1-77BD6C8B48C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7503" y="0"/>
            <a:ext cx="10452539" cy="6653048"/>
          </a:xfrm>
        </p:spPr>
        <p:txBody>
          <a:bodyPr/>
          <a:lstStyle/>
          <a:p>
            <a:br>
              <a:rPr lang="en-IN" sz="1400" b="0" dirty="0">
                <a:effectLst/>
                <a:latin typeface="Menlo" panose="020B0609030804020204" pitchFamily="49" charset="0"/>
              </a:rPr>
            </a:br>
            <a:r>
              <a:rPr lang="en-IN" sz="1400" b="0" dirty="0">
                <a:effectLst/>
                <a:latin typeface="Menlo" panose="020B0609030804020204" pitchFamily="49" charset="0"/>
              </a:rPr>
              <a:t>#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numpy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 implementation</a:t>
            </a:r>
          </a:p>
          <a:p>
            <a:r>
              <a:rPr lang="en-IN" sz="1400" b="0" dirty="0" err="1">
                <a:effectLst/>
                <a:latin typeface="Menlo" panose="020B0609030804020204" pitchFamily="49" charset="0"/>
              </a:rPr>
              <a:t>added_img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=N_img1+N_img2 </a:t>
            </a:r>
          </a:p>
          <a:p>
            <a:r>
              <a:rPr lang="en-IN" sz="1400" b="0" dirty="0" err="1">
                <a:effectLst/>
                <a:latin typeface="Menlo" panose="020B0609030804020204" pitchFamily="49" charset="0"/>
              </a:rPr>
              <a:t>sub_img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=N_img1-N_img2</a:t>
            </a:r>
          </a:p>
          <a:p>
            <a:r>
              <a:rPr lang="en-IN" sz="1400" b="0" dirty="0" err="1">
                <a:effectLst/>
                <a:latin typeface="Menlo" panose="020B0609030804020204" pitchFamily="49" charset="0"/>
              </a:rPr>
              <a:t>mul_img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=N_img1*N_img2</a:t>
            </a:r>
          </a:p>
          <a:p>
            <a:r>
              <a:rPr lang="en-IN" sz="1400" b="0" dirty="0" err="1">
                <a:effectLst/>
                <a:latin typeface="Menlo" panose="020B0609030804020204" pitchFamily="49" charset="0"/>
              </a:rPr>
              <a:t>div_img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=N_img1/N_img2</a:t>
            </a:r>
          </a:p>
          <a:p>
            <a:br>
              <a:rPr lang="en-IN" sz="1400" b="0" dirty="0">
                <a:effectLst/>
                <a:latin typeface="Menlo" panose="020B0609030804020204" pitchFamily="49" charset="0"/>
              </a:rPr>
            </a:br>
            <a:r>
              <a:rPr lang="en-IN" sz="1400" b="0" dirty="0">
                <a:effectLst/>
                <a:latin typeface="Menlo" panose="020B0609030804020204" pitchFamily="49" charset="0"/>
              </a:rPr>
              <a:t>cv2.imshow('Addition',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added_img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cv2.imshow('Subtraction',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sub_img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cv2.imshow('Multiplication',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mul_img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cv2.imshow('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Divison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',</a:t>
            </a:r>
            <a:r>
              <a:rPr lang="en-IN" sz="1400" b="0" dirty="0" err="1">
                <a:effectLst/>
                <a:latin typeface="Menlo" panose="020B0609030804020204" pitchFamily="49" charset="0"/>
              </a:rPr>
              <a:t>div_img</a:t>
            </a:r>
            <a:r>
              <a:rPr lang="en-IN" sz="1400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sz="1400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br>
              <a:rPr lang="en-IN" sz="1400" b="0" dirty="0">
                <a:effectLst/>
                <a:latin typeface="Menlo" panose="020B0609030804020204" pitchFamily="49" charset="0"/>
              </a:rPr>
            </a:br>
            <a:br>
              <a:rPr lang="en-IN" sz="1400" b="0" dirty="0">
                <a:effectLst/>
                <a:latin typeface="Menlo" panose="020B0609030804020204" pitchFamily="49" charset="0"/>
              </a:rPr>
            </a:br>
            <a:endParaRPr lang="en-IN" sz="1400" b="0" dirty="0">
              <a:effectLst/>
              <a:latin typeface="Menlo" panose="020B0609030804020204" pitchFamily="49" charset="0"/>
            </a:endParaRPr>
          </a:p>
          <a:p>
            <a:endParaRPr lang="en-US" sz="1050" dirty="0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C147F5AB-18F1-182B-B8FE-B4A84262D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4262" y="914400"/>
            <a:ext cx="5777756" cy="90376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Arithmetic operations</a:t>
            </a:r>
          </a:p>
        </p:txBody>
      </p:sp>
    </p:spTree>
    <p:extLst>
      <p:ext uri="{BB962C8B-B14F-4D97-AF65-F5344CB8AC3E}">
        <p14:creationId xmlns:p14="http://schemas.microsoft.com/office/powerpoint/2010/main" val="3332492826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D0CD087D-3784-4051-993A-DCD320E11131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B0135648-3A67-4268-9BA1-044BA5FC9795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1980BB4A-C572-4B5E-9030-AE366E4DC02E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633C6420-6C6E-4D6F-8915-1E4716AC76E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Balancing Act</Template>
  <TotalTime>53</TotalTime>
  <Words>956</Words>
  <Application>Microsoft Macintosh PowerPoint</Application>
  <PresentationFormat>Widescreen</PresentationFormat>
  <Paragraphs>110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Baskerville</vt:lpstr>
      <vt:lpstr>Calibri</vt:lpstr>
      <vt:lpstr>Menlo</vt:lpstr>
      <vt:lpstr>Segoe UI</vt:lpstr>
      <vt:lpstr>Segoe UI Light</vt:lpstr>
      <vt:lpstr>Verdana</vt:lpstr>
      <vt:lpstr>Balancing Act</vt:lpstr>
      <vt:lpstr>Wellspring</vt:lpstr>
      <vt:lpstr>Star of the show</vt:lpstr>
      <vt:lpstr>Amusements</vt:lpstr>
      <vt:lpstr>Lab-3 V.Sai Srikar (Se20UARI164) </vt:lpstr>
      <vt:lpstr>Histogram Calculation and plot line</vt:lpstr>
      <vt:lpstr>PowerPoint Presentation</vt:lpstr>
      <vt:lpstr>Histogram with and without mask</vt:lpstr>
      <vt:lpstr>PowerPoint Presentation</vt:lpstr>
      <vt:lpstr>Histogram EQUALIZATION</vt:lpstr>
      <vt:lpstr>PowerPoint Presentation</vt:lpstr>
      <vt:lpstr>Arithmetic operations</vt:lpstr>
      <vt:lpstr>Arithmetic operations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Lab-1 V.Sai Srikar (Se20UARI164) </dc:title>
  <dc:creator>Microsoft Office User</dc:creator>
  <cp:lastModifiedBy>Microsoft Office User</cp:lastModifiedBy>
  <cp:revision>2</cp:revision>
  <dcterms:created xsi:type="dcterms:W3CDTF">2022-09-05T18:31:42Z</dcterms:created>
  <dcterms:modified xsi:type="dcterms:W3CDTF">2022-09-17T13:39:35Z</dcterms:modified>
</cp:coreProperties>
</file>

<file path=docProps/thumbnail.jpeg>
</file>